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432" r:id="rId2"/>
    <p:sldId id="454" r:id="rId3"/>
    <p:sldId id="435" r:id="rId4"/>
    <p:sldId id="508" r:id="rId5"/>
    <p:sldId id="440" r:id="rId6"/>
    <p:sldId id="509" r:id="rId7"/>
    <p:sldId id="510" r:id="rId8"/>
    <p:sldId id="511" r:id="rId9"/>
    <p:sldId id="512" r:id="rId10"/>
    <p:sldId id="460" r:id="rId11"/>
    <p:sldId id="481" r:id="rId12"/>
    <p:sldId id="513" r:id="rId13"/>
    <p:sldId id="477" r:id="rId14"/>
    <p:sldId id="514" r:id="rId15"/>
    <p:sldId id="515" r:id="rId16"/>
    <p:sldId id="516" r:id="rId17"/>
    <p:sldId id="517" r:id="rId18"/>
    <p:sldId id="491" r:id="rId19"/>
    <p:sldId id="518" r:id="rId20"/>
    <p:sldId id="500" r:id="rId21"/>
    <p:sldId id="502" r:id="rId22"/>
    <p:sldId id="519" r:id="rId23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0" clrIdx="0"/>
  <p:cmAuthor id="1" name="德迪 王" initials="德迪" lastIdx="1" clrIdx="0"/>
  <p:cmAuthor id="2" name="作者" initials="A" lastIdx="0" clrIdx="1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EFBED"/>
    <a:srgbClr val="F9633E"/>
    <a:srgbClr val="FFCB25"/>
    <a:srgbClr val="FFE081"/>
    <a:srgbClr val="117FF8"/>
    <a:srgbClr val="696DF2"/>
    <a:srgbClr val="0ECBB7"/>
    <a:srgbClr val="3D9CF9"/>
    <a:srgbClr val="558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13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2023/10/24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‹#›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047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2023/10/24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238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6452DC-D90C-7F44-28E6-8568C2231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4" t="32183" r="33706" b="23907"/>
          <a:stretch/>
        </p:blipFill>
        <p:spPr>
          <a:xfrm flipH="1">
            <a:off x="1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17F793-0172-1B70-3CC9-9138A653AE3D}"/>
              </a:ext>
            </a:extLst>
          </p:cNvPr>
          <p:cNvSpPr/>
          <p:nvPr userDrawn="1"/>
        </p:nvSpPr>
        <p:spPr>
          <a:xfrm>
            <a:off x="299595" y="202557"/>
            <a:ext cx="11713580" cy="645288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F9633E"/>
                </a:gs>
                <a:gs pos="100000">
                  <a:srgbClr val="FFE081"/>
                </a:gs>
              </a:gsLst>
              <a:lin ang="5400000" scaled="1"/>
            </a:gradFill>
          </a:ln>
          <a:effectLst>
            <a:outerShdw blurRad="63500" sx="101000" sy="101000" algn="ctr" rotWithShape="0">
              <a:srgbClr val="FFE08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3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FE05D0-247D-6169-3C18-6BF8A4E8BCD9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465087-4103-6287-DF57-18D4E709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7048B4-F356-C642-BAEF-2D2FD5D7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/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341F519-7622-0DAD-2FCC-FBA2BF221379}"/>
              </a:ext>
            </a:extLst>
          </p:cNvPr>
          <p:cNvSpPr txBox="1"/>
          <p:nvPr/>
        </p:nvSpPr>
        <p:spPr>
          <a:xfrm>
            <a:off x="1051034" y="2072804"/>
            <a:ext cx="954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D62D41-3AA4-C1C7-1682-79C7AF103795}"/>
              </a:ext>
            </a:extLst>
          </p:cNvPr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61B3888-3644-E0A7-82C6-A72B31E4AC92}"/>
                </a:ext>
              </a:extLst>
            </p:cNvPr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258B8F-FDF5-BDD7-1555-1CB97573F397}"/>
                </a:ext>
              </a:extLst>
            </p:cNvPr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实验四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E86D91-BD3C-653D-FD07-6EEDAFB42D81}"/>
              </a:ext>
            </a:extLst>
          </p:cNvPr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77A4490-8767-D402-623F-E9188957D069}"/>
                </a:ext>
              </a:extLst>
            </p:cNvPr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B8D8EB7-8744-352F-A87C-0C8A30D9B114}"/>
                </a:ext>
              </a:extLst>
            </p:cNvPr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322E8FC-D1CD-EFDC-6F8C-05A06B8933E9}"/>
              </a:ext>
            </a:extLst>
          </p:cNvPr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6AF7810-46E0-3480-8DA1-934953571161}"/>
              </a:ext>
            </a:extLst>
          </p:cNvPr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>
            <a:extLst>
              <a:ext uri="{FF2B5EF4-FFF2-40B4-BE49-F238E27FC236}">
                <a16:creationId xmlns:a16="http://schemas.microsoft.com/office/drawing/2014/main" id="{9126D5F5-5A52-B468-965E-1D37375C7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275B7AF-8756-B8D5-05F5-B71D74ED236D}"/>
              </a:ext>
            </a:extLst>
          </p:cNvPr>
          <p:cNvCxnSpPr>
            <a:cxnSpLocks/>
          </p:cNvCxnSpPr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用户仓库的设计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自顶向下，逐步细化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4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身份验证模块的设计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5948855" y="1106936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找出设计图</a:t>
              </a: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D851DF5-3B9A-C6FD-77DC-F4EED502E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22" y="1162906"/>
            <a:ext cx="5305304" cy="528865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BFA6A9D-B734-1ACD-DFF9-E2A92A117D78}"/>
              </a:ext>
            </a:extLst>
          </p:cNvPr>
          <p:cNvSpPr txBox="1"/>
          <p:nvPr/>
        </p:nvSpPr>
        <p:spPr>
          <a:xfrm>
            <a:off x="5997135" y="1904804"/>
            <a:ext cx="5776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设计部分略过，请自行翻看实验</a:t>
            </a:r>
            <a:r>
              <a:rPr lang="en-US" altLang="zh-CN" dirty="0"/>
              <a:t>3</a:t>
            </a:r>
            <a:r>
              <a:rPr lang="zh-CN" altLang="en-US" dirty="0"/>
              <a:t>的</a:t>
            </a:r>
            <a:r>
              <a:rPr lang="en-US" altLang="zh-CN" dirty="0"/>
              <a:t>PPT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384640-E7E6-7963-7114-3E9AA706A45B}"/>
              </a:ext>
            </a:extLst>
          </p:cNvPr>
          <p:cNvSpPr txBox="1"/>
          <p:nvPr/>
        </p:nvSpPr>
        <p:spPr>
          <a:xfrm>
            <a:off x="6022427" y="2506359"/>
            <a:ext cx="562915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在编程前，必须了解每个类，每个函数的输入和输出是什么。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如果无法理解函数的输入和输出是什么，请询问设计者的设计意图。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在代码中新建所有对应的类：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实体类放到对应的类库中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接口类放到框架类库中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模型放在</a:t>
            </a:r>
            <a:r>
              <a:rPr lang="en-US" altLang="zh-CN" dirty="0"/>
              <a:t>Models</a:t>
            </a:r>
            <a:r>
              <a:rPr lang="zh-CN" altLang="en-US" dirty="0"/>
              <a:t>文件夹中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服务放到</a:t>
            </a:r>
            <a:r>
              <a:rPr lang="en-US" altLang="zh-CN" dirty="0"/>
              <a:t>Services</a:t>
            </a:r>
            <a:r>
              <a:rPr lang="zh-CN" altLang="en-US" dirty="0"/>
              <a:t>文件夹中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35875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身份验证模块的设计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3188846" y="1462180"/>
            <a:ext cx="3030979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类图 </a:t>
              </a:r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-&gt;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项目结构图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D384640-E7E6-7963-7114-3E9AA706A45B}"/>
              </a:ext>
            </a:extLst>
          </p:cNvPr>
          <p:cNvSpPr txBox="1"/>
          <p:nvPr/>
        </p:nvSpPr>
        <p:spPr>
          <a:xfrm>
            <a:off x="3188846" y="2306334"/>
            <a:ext cx="5629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在代码中新建所有对应的类：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实体类放到对应的类库中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接口类放到框架类库中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模型放在</a:t>
            </a:r>
            <a:r>
              <a:rPr lang="en-US" altLang="zh-CN" dirty="0"/>
              <a:t>Models</a:t>
            </a:r>
            <a:r>
              <a:rPr lang="zh-CN" altLang="en-US" dirty="0"/>
              <a:t>文件夹中</a:t>
            </a:r>
            <a:endParaRPr lang="en-US" altLang="zh-CN" dirty="0"/>
          </a:p>
          <a:p>
            <a:r>
              <a:rPr lang="en-US" altLang="zh-CN" dirty="0"/>
              <a:t> - </a:t>
            </a:r>
            <a:r>
              <a:rPr lang="zh-CN" altLang="en-US" dirty="0"/>
              <a:t>服务放到</a:t>
            </a:r>
            <a:r>
              <a:rPr lang="en-US" altLang="zh-CN" dirty="0"/>
              <a:t>Services</a:t>
            </a:r>
            <a:r>
              <a:rPr lang="zh-CN" altLang="en-US" dirty="0"/>
              <a:t>文件夹中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08AC0E-EB6F-48B9-579C-C9939B2D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2" y="1462180"/>
            <a:ext cx="2142857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6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实现代码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反转依赖，屏蔽变化的基本操作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462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实现代码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3188846" y="1462180"/>
            <a:ext cx="3030979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理解设计意图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D384640-E7E6-7963-7114-3E9AA706A45B}"/>
              </a:ext>
            </a:extLst>
          </p:cNvPr>
          <p:cNvSpPr txBox="1"/>
          <p:nvPr/>
        </p:nvSpPr>
        <p:spPr>
          <a:xfrm>
            <a:off x="3188845" y="2306334"/>
            <a:ext cx="83840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在此，可以在每个函数里备注该函数的输入，输出。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每个函数都可按以下方法编制：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验证输入参数可行；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将输入参数进行转换；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验证输出内容正确（此步骤一般没有）；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输出。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08AC0E-EB6F-48B9-579C-C9939B2D6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492" y="1462180"/>
            <a:ext cx="2142857" cy="4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00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CB61F7B-96A0-ADB5-D3A3-8459F456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1" y="1334996"/>
            <a:ext cx="6104762" cy="402857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实现代码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7087623" y="1263046"/>
            <a:ext cx="2230879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理解设计意图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49F196A-4D1C-B553-F852-59B9D3DB35D3}"/>
              </a:ext>
            </a:extLst>
          </p:cNvPr>
          <p:cNvSpPr/>
          <p:nvPr/>
        </p:nvSpPr>
        <p:spPr>
          <a:xfrm>
            <a:off x="810492" y="2686050"/>
            <a:ext cx="5448300" cy="742950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DF35F88E-D563-0E73-4B4F-D32B2893CF79}"/>
              </a:ext>
            </a:extLst>
          </p:cNvPr>
          <p:cNvSpPr/>
          <p:nvPr/>
        </p:nvSpPr>
        <p:spPr>
          <a:xfrm>
            <a:off x="810492" y="3497161"/>
            <a:ext cx="5448300" cy="1398689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EA738141-8B7B-541A-FCCF-94405B5B9F6E}"/>
              </a:ext>
            </a:extLst>
          </p:cNvPr>
          <p:cNvSpPr/>
          <p:nvPr/>
        </p:nvSpPr>
        <p:spPr>
          <a:xfrm>
            <a:off x="810492" y="4964011"/>
            <a:ext cx="5448300" cy="215941"/>
          </a:xfrm>
          <a:prstGeom prst="rect">
            <a:avLst/>
          </a:prstGeom>
          <a:solidFill>
            <a:srgbClr val="5B9BD5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9BEFEA3-7678-4303-AF8E-B41B19AB3D96}"/>
              </a:ext>
            </a:extLst>
          </p:cNvPr>
          <p:cNvSpPr txBox="1"/>
          <p:nvPr/>
        </p:nvSpPr>
        <p:spPr>
          <a:xfrm>
            <a:off x="6587023" y="2872859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验证输入参数是否可行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A0F1114-4D32-45FE-5DFC-ACC44DB8D134}"/>
              </a:ext>
            </a:extLst>
          </p:cNvPr>
          <p:cNvSpPr txBox="1"/>
          <p:nvPr/>
        </p:nvSpPr>
        <p:spPr>
          <a:xfrm>
            <a:off x="6587023" y="374888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对参数进行转换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FDC13FD-8311-4990-302F-DDDF49BC1F1D}"/>
              </a:ext>
            </a:extLst>
          </p:cNvPr>
          <p:cNvSpPr txBox="1"/>
          <p:nvPr/>
        </p:nvSpPr>
        <p:spPr>
          <a:xfrm>
            <a:off x="6587022" y="481204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输出</a:t>
            </a:r>
          </a:p>
        </p:txBody>
      </p:sp>
    </p:spTree>
    <p:extLst>
      <p:ext uri="{BB962C8B-B14F-4D97-AF65-F5344CB8AC3E}">
        <p14:creationId xmlns:p14="http://schemas.microsoft.com/office/powerpoint/2010/main" val="2047690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CB61F7B-96A0-ADB5-D3A3-8459F456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1" y="1334996"/>
            <a:ext cx="6104762" cy="402857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实现代码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7087623" y="1263046"/>
            <a:ext cx="3218427" cy="779836"/>
            <a:chOff x="1037996" y="1888516"/>
            <a:chExt cx="10113480" cy="77983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讨论函数的测试用例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5DECCBF-91C8-AFC7-FAE0-D57A93744AD8}"/>
              </a:ext>
            </a:extLst>
          </p:cNvPr>
          <p:cNvSpPr txBox="1"/>
          <p:nvPr/>
        </p:nvSpPr>
        <p:spPr>
          <a:xfrm>
            <a:off x="7087623" y="2067327"/>
            <a:ext cx="457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测试的目地是找出错误，找不出错误的测试是失败的。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0DF7CE-E661-6241-DCEB-E34B7F094C2D}"/>
              </a:ext>
            </a:extLst>
          </p:cNvPr>
          <p:cNvSpPr txBox="1"/>
          <p:nvPr/>
        </p:nvSpPr>
        <p:spPr>
          <a:xfrm>
            <a:off x="7148019" y="2857902"/>
            <a:ext cx="4577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测试用例指的是测试某个函数的值，期望结果。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6D0DD5-D8C0-F262-D131-68D019A6B3D3}"/>
              </a:ext>
            </a:extLst>
          </p:cNvPr>
          <p:cNvSpPr txBox="1"/>
          <p:nvPr/>
        </p:nvSpPr>
        <p:spPr>
          <a:xfrm>
            <a:off x="7148019" y="3648477"/>
            <a:ext cx="45771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例：如果本例要求用户名在</a:t>
            </a:r>
            <a:r>
              <a:rPr lang="en-US" altLang="zh-CN" dirty="0"/>
              <a:t>6-8</a:t>
            </a:r>
            <a:r>
              <a:rPr lang="zh-CN" altLang="en-US" dirty="0"/>
              <a:t>个字符之间。</a:t>
            </a:r>
            <a:endParaRPr lang="en-US" altLang="zh-CN" dirty="0"/>
          </a:p>
          <a:p>
            <a:r>
              <a:rPr lang="zh-CN" altLang="en-US" dirty="0"/>
              <a:t>那么，测试用例可以是：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name = </a:t>
            </a:r>
            <a:r>
              <a:rPr lang="en-US" altLang="zh-CN" dirty="0" err="1"/>
              <a:t>aabbccddeeff</a:t>
            </a:r>
            <a:endParaRPr lang="en-US" altLang="zh-CN" dirty="0"/>
          </a:p>
          <a:p>
            <a:r>
              <a:rPr lang="zh-CN" altLang="en-US" dirty="0"/>
              <a:t>输出结果：用户名长度超过</a:t>
            </a:r>
            <a:r>
              <a:rPr lang="en-US" altLang="zh-CN" dirty="0"/>
              <a:t>8</a:t>
            </a:r>
            <a:r>
              <a:rPr lang="zh-CN" altLang="en-US" dirty="0"/>
              <a:t>个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显然，左边的程序是不满足的。</a:t>
            </a:r>
          </a:p>
        </p:txBody>
      </p:sp>
    </p:spTree>
    <p:extLst>
      <p:ext uri="{BB962C8B-B14F-4D97-AF65-F5344CB8AC3E}">
        <p14:creationId xmlns:p14="http://schemas.microsoft.com/office/powerpoint/2010/main" val="383943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6CB61F7B-96A0-ADB5-D3A3-8459F456C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261" y="1334996"/>
            <a:ext cx="6104762" cy="4028571"/>
          </a:xfrm>
          <a:prstGeom prst="rect">
            <a:avLst/>
          </a:prstGeom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实现代码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7087623" y="1263046"/>
            <a:ext cx="3218427" cy="779836"/>
            <a:chOff x="1037996" y="1888516"/>
            <a:chExt cx="10113480" cy="77983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讨论函数的测试用例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35DECCBF-91C8-AFC7-FAE0-D57A93744AD8}"/>
              </a:ext>
            </a:extLst>
          </p:cNvPr>
          <p:cNvSpPr txBox="1"/>
          <p:nvPr/>
        </p:nvSpPr>
        <p:spPr>
          <a:xfrm>
            <a:off x="7087623" y="2067327"/>
            <a:ext cx="457713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课堂练习：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请就</a:t>
            </a:r>
            <a:r>
              <a:rPr lang="en-US" altLang="zh-CN" dirty="0" err="1"/>
              <a:t>UserStore</a:t>
            </a:r>
            <a:r>
              <a:rPr lang="zh-CN" altLang="en-US" dirty="0"/>
              <a:t>类，讨论测试用例。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至少选一个函数，制作一个正确通过的用例，一个错误的用例。</a:t>
            </a:r>
          </a:p>
        </p:txBody>
      </p:sp>
    </p:spTree>
    <p:extLst>
      <p:ext uri="{BB962C8B-B14F-4D97-AF65-F5344CB8AC3E}">
        <p14:creationId xmlns:p14="http://schemas.microsoft.com/office/powerpoint/2010/main" val="664315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编写测试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模块化的编码，模块化的测试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55066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04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编写测试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677298" y="1382232"/>
            <a:ext cx="2230879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编写测试</a:t>
              </a:r>
            </a:p>
          </p:txBody>
        </p:sp>
      </p:grpSp>
      <p:sp>
        <p:nvSpPr>
          <p:cNvPr id="23" name="文本框 22">
            <a:extLst>
              <a:ext uri="{FF2B5EF4-FFF2-40B4-BE49-F238E27FC236}">
                <a16:creationId xmlns:a16="http://schemas.microsoft.com/office/drawing/2014/main" id="{C9BEFEA3-7678-4303-AF8E-B41B19AB3D96}"/>
              </a:ext>
            </a:extLst>
          </p:cNvPr>
          <p:cNvSpPr txBox="1"/>
          <p:nvPr/>
        </p:nvSpPr>
        <p:spPr>
          <a:xfrm>
            <a:off x="6096000" y="1382232"/>
            <a:ext cx="399340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每个测试的编写方式可以参照：</a:t>
            </a:r>
            <a:endParaRPr lang="en-US" altLang="zh-CN" dirty="0"/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声明需要测试的类；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通过测试用例调用待测试的方法；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声明期望的结果；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通过断言类，比较结果。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2AFCD50-F985-27E9-7B00-F7CC0A131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298" y="2872859"/>
            <a:ext cx="4247619" cy="26761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ACDBB6-94A4-1919-84BC-46D52550E7D8}"/>
              </a:ext>
            </a:extLst>
          </p:cNvPr>
          <p:cNvSpPr txBox="1"/>
          <p:nvPr/>
        </p:nvSpPr>
        <p:spPr>
          <a:xfrm>
            <a:off x="6096000" y="3516015"/>
            <a:ext cx="45771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课堂练习：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编写至少一个测试。</a:t>
            </a:r>
          </a:p>
        </p:txBody>
      </p:sp>
    </p:spTree>
    <p:extLst>
      <p:ext uri="{BB962C8B-B14F-4D97-AF65-F5344CB8AC3E}">
        <p14:creationId xmlns:p14="http://schemas.microsoft.com/office/powerpoint/2010/main" val="2432115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序</a:t>
                  </a: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作业提交时间和地点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B8CCA2-4279-4DF1-2406-F2F0D86DE96D}"/>
              </a:ext>
            </a:extLst>
          </p:cNvPr>
          <p:cNvGrpSpPr/>
          <p:nvPr/>
        </p:nvGrpSpPr>
        <p:grpSpPr>
          <a:xfrm>
            <a:off x="834580" y="1604135"/>
            <a:ext cx="1136990" cy="544010"/>
            <a:chOff x="6454817" y="1794077"/>
            <a:chExt cx="2156749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B4FC0B2-9658-94EE-7932-643E500CF60A}"/>
              </a:ext>
            </a:extLst>
          </p:cNvPr>
          <p:cNvGrpSpPr/>
          <p:nvPr/>
        </p:nvGrpSpPr>
        <p:grpSpPr>
          <a:xfrm>
            <a:off x="1971570" y="4593653"/>
            <a:ext cx="8248860" cy="1883786"/>
            <a:chOff x="1725692" y="4593653"/>
            <a:chExt cx="8248860" cy="1883786"/>
          </a:xfrm>
        </p:grpSpPr>
        <p:pic>
          <p:nvPicPr>
            <p:cNvPr id="28" name="图片 27" descr="绿色的植物&#10;&#10;描述已自动生成">
              <a:extLst>
                <a:ext uri="{FF2B5EF4-FFF2-40B4-BE49-F238E27FC236}">
                  <a16:creationId xmlns:a16="http://schemas.microsoft.com/office/drawing/2014/main" id="{C6210EE8-7D64-1587-D3A0-7645CCE73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692" y="4593653"/>
              <a:ext cx="2960235" cy="1883786"/>
            </a:xfrm>
            <a:prstGeom prst="rect">
              <a:avLst/>
            </a:prstGeom>
          </p:spPr>
        </p:pic>
        <p:pic>
          <p:nvPicPr>
            <p:cNvPr id="36" name="图片 35" descr="绿色的植物&#10;&#10;描述已自动生成">
              <a:extLst>
                <a:ext uri="{FF2B5EF4-FFF2-40B4-BE49-F238E27FC236}">
                  <a16:creationId xmlns:a16="http://schemas.microsoft.com/office/drawing/2014/main" id="{0F3AB4BA-2C5A-3077-A089-4411BF48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4317" y="4593653"/>
              <a:ext cx="2960235" cy="1883786"/>
            </a:xfrm>
            <a:prstGeom prst="rect">
              <a:avLst/>
            </a:prstGeom>
          </p:spPr>
        </p:pic>
      </p:grpSp>
      <p:pic>
        <p:nvPicPr>
          <p:cNvPr id="39" name="图片 38" descr="图片包含 徽标&#10;&#10;描述已自动生成">
            <a:extLst>
              <a:ext uri="{FF2B5EF4-FFF2-40B4-BE49-F238E27FC236}">
                <a16:creationId xmlns:a16="http://schemas.microsoft.com/office/drawing/2014/main" id="{49CA2F4C-1DD1-5D46-5579-57B7744B73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31" y="4461817"/>
            <a:ext cx="2222339" cy="22223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F5CC11-0582-AEA7-7AFD-F1D5054A3BCE}"/>
              </a:ext>
            </a:extLst>
          </p:cNvPr>
          <p:cNvSpPr txBox="1"/>
          <p:nvPr/>
        </p:nvSpPr>
        <p:spPr>
          <a:xfrm>
            <a:off x="2253672" y="17068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日截止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955D050-A649-ABC4-0674-82B073C864F7}"/>
              </a:ext>
            </a:extLst>
          </p:cNvPr>
          <p:cNvGrpSpPr/>
          <p:nvPr/>
        </p:nvGrpSpPr>
        <p:grpSpPr>
          <a:xfrm>
            <a:off x="878310" y="2387073"/>
            <a:ext cx="1136990" cy="544010"/>
            <a:chOff x="6454817" y="1794077"/>
            <a:chExt cx="2156749" cy="54401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7695623-BF89-363E-F7AD-B74630F53935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3CD10CD-AAFF-6757-C938-D701F846A9C7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691480F-B7EA-7C73-3E9F-89C33365902B}"/>
              </a:ext>
            </a:extLst>
          </p:cNvPr>
          <p:cNvSpPr txBox="1"/>
          <p:nvPr/>
        </p:nvSpPr>
        <p:spPr>
          <a:xfrm>
            <a:off x="2297402" y="2489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ftp://</a:t>
            </a: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371E652-38D8-7C1A-8631-604E45E4133C}"/>
              </a:ext>
            </a:extLst>
          </p:cNvPr>
          <p:cNvGrpSpPr/>
          <p:nvPr/>
        </p:nvGrpSpPr>
        <p:grpSpPr>
          <a:xfrm>
            <a:off x="878310" y="3165946"/>
            <a:ext cx="1136990" cy="544010"/>
            <a:chOff x="6454817" y="1794077"/>
            <a:chExt cx="2156749" cy="54401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7FB4E36-A676-96D0-8E99-337C4876F5DB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0E38722-1221-A744-09DB-8A96AEBFCCA9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D413AED-74E8-3F0F-3A50-C6412256B6FD}"/>
              </a:ext>
            </a:extLst>
          </p:cNvPr>
          <p:cNvSpPr txBox="1"/>
          <p:nvPr/>
        </p:nvSpPr>
        <p:spPr>
          <a:xfrm>
            <a:off x="2297402" y="32686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学号后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姓名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，内容物详见后文。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编写网络接口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模块化的编码，模块化的测试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2475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05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编写网络接口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5206191" y="1918807"/>
            <a:ext cx="1779617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请看课程演示</a:t>
            </a:r>
          </a:p>
        </p:txBody>
      </p:sp>
    </p:spTree>
    <p:extLst>
      <p:ext uri="{BB962C8B-B14F-4D97-AF65-F5344CB8AC3E}">
        <p14:creationId xmlns:p14="http://schemas.microsoft.com/office/powerpoint/2010/main" val="1218417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FE05D0-247D-6169-3C18-6BF8A4E8BCD9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465087-4103-6287-DF57-18D4E709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7048B4-F356-C642-BAEF-2D2FD5D7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/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341F519-7622-0DAD-2FCC-FBA2BF221379}"/>
              </a:ext>
            </a:extLst>
          </p:cNvPr>
          <p:cNvSpPr txBox="1"/>
          <p:nvPr/>
        </p:nvSpPr>
        <p:spPr>
          <a:xfrm>
            <a:off x="1051034" y="2072804"/>
            <a:ext cx="954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团队协作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D62D41-3AA4-C1C7-1682-79C7AF103795}"/>
              </a:ext>
            </a:extLst>
          </p:cNvPr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61B3888-3644-E0A7-82C6-A72B31E4AC92}"/>
                </a:ext>
              </a:extLst>
            </p:cNvPr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258B8F-FDF5-BDD7-1555-1CB97573F397}"/>
                </a:ext>
              </a:extLst>
            </p:cNvPr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实验四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E86D91-BD3C-653D-FD07-6EEDAFB42D81}"/>
              </a:ext>
            </a:extLst>
          </p:cNvPr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77A4490-8767-D402-623F-E9188957D069}"/>
                </a:ext>
              </a:extLst>
            </p:cNvPr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B8D8EB7-8744-352F-A87C-0C8A30D9B114}"/>
                </a:ext>
              </a:extLst>
            </p:cNvPr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322E8FC-D1CD-EFDC-6F8C-05A06B8933E9}"/>
              </a:ext>
            </a:extLst>
          </p:cNvPr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6AF7810-46E0-3480-8DA1-934953571161}"/>
              </a:ext>
            </a:extLst>
          </p:cNvPr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>
            <a:extLst>
              <a:ext uri="{FF2B5EF4-FFF2-40B4-BE49-F238E27FC236}">
                <a16:creationId xmlns:a16="http://schemas.microsoft.com/office/drawing/2014/main" id="{9126D5F5-5A52-B468-965E-1D37375C7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275B7AF-8756-B8D5-05F5-B71D74ED236D}"/>
              </a:ext>
            </a:extLst>
          </p:cNvPr>
          <p:cNvCxnSpPr>
            <a:cxnSpLocks/>
          </p:cNvCxnSpPr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8205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团队的准备工作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磨刀不误砍柴功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5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准备工作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要准备的内容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41983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可行性分析；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团队人手的召集；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确定项目管理模式；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确定并且筹备团队资源。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本次实验需要提交的内容物：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源代码，文件夹内可以是源码，也可以是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地址，抽查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结果截图，文件夹中包含最后的运行截图，必查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设计文档，一个包含有模块设计的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文档，必查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问题，一个包含有想要教师团队解答的问题的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文档，请在文档中包含邮箱和姓名，可选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其它，同学们认为应该附加在作业中的其它内容，可选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3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准备工作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可行性分析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8628" y="1904804"/>
            <a:ext cx="1068589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在每个项目开始前，或者说在参与任何一个团队前。个人都需要对该项目进行可行性评估。内容包括：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B3DA04-6D0B-5B82-A91D-8AA00E743BA8}"/>
              </a:ext>
            </a:extLst>
          </p:cNvPr>
          <p:cNvSpPr txBox="1"/>
          <p:nvPr/>
        </p:nvSpPr>
        <p:spPr>
          <a:xfrm>
            <a:off x="1038628" y="2506359"/>
            <a:ext cx="10685894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项目是否可行：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该项目是否是符合科学，例如要开发一个戴森球的管理软件，这是不科学的；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我是否拥有足够的能力参与团队，比如该团队需要我担任管理者，我是否有能力管理团队；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团队是否可行：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参与者是否与其它团队成员有矛盾；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该团队是否有人带飞，或者有很多人在滑水；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资源是否可行：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团队的资源是否足够完成项目，例如给团队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元，要求开发一个类支付宝的软件；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-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项目的时间是否太紧张，无法完成开发？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9255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准备工作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人手召集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8628" y="1904804"/>
            <a:ext cx="1068589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人左右的团队，建议有以下角色：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B3DA04-6D0B-5B82-A91D-8AA00E743BA8}"/>
              </a:ext>
            </a:extLst>
          </p:cNvPr>
          <p:cNvSpPr txBox="1"/>
          <p:nvPr/>
        </p:nvSpPr>
        <p:spPr>
          <a:xfrm>
            <a:off x="1038628" y="2506359"/>
            <a:ext cx="1068589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项目管理者（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名，负责管理和协调工作。主要任务有：调配团队资源，管理团队项目，沟通客户等；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后端程序员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名，负责编写服务器端代码（主要是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前端程序员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名，负责编写客户端代码（主要是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H5+ES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名，负责编写测试手册，创建测试用例，进行测试并且指导团队修改错误。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E5F4CC9-15B4-3BFF-2D82-685DB2A824C1}"/>
              </a:ext>
            </a:extLst>
          </p:cNvPr>
          <p:cNvSpPr txBox="1"/>
          <p:nvPr/>
        </p:nvSpPr>
        <p:spPr>
          <a:xfrm>
            <a:off x="943378" y="4758698"/>
            <a:ext cx="10685894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对于学生团队，除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要有一人负责，其余角色可以由它人同时兼任。如果团队里有多面手，也可以帮助其它人完成任务。</a:t>
            </a:r>
          </a:p>
        </p:txBody>
      </p:sp>
    </p:spTree>
    <p:extLst>
      <p:ext uri="{BB962C8B-B14F-4D97-AF65-F5344CB8AC3E}">
        <p14:creationId xmlns:p14="http://schemas.microsoft.com/office/powerpoint/2010/main" val="3820030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准备工作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新建文件夹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8628" y="1904804"/>
            <a:ext cx="1068589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在召集团队后，需要新建项目文件夹，所有人负责维护项目。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B3DA04-6D0B-5B82-A91D-8AA00E743BA8}"/>
              </a:ext>
            </a:extLst>
          </p:cNvPr>
          <p:cNvSpPr txBox="1"/>
          <p:nvPr/>
        </p:nvSpPr>
        <p:spPr>
          <a:xfrm>
            <a:off x="1038628" y="2506359"/>
            <a:ext cx="1068589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选定一个项目管理工具（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GitHub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Gitee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或者其它项目管理软件）；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在项目管理管理中，新建文件夹；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在设计完成后，按项目结构图导入文件夹结构。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11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准备工作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使用脚手架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8628" y="1904804"/>
            <a:ext cx="1068589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很多时候，项目并不需要自己创建，可以使用他人已经创建好的脚手架。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9B3DA04-6D0B-5B82-A91D-8AA00E743BA8}"/>
              </a:ext>
            </a:extLst>
          </p:cNvPr>
          <p:cNvSpPr txBox="1"/>
          <p:nvPr/>
        </p:nvSpPr>
        <p:spPr>
          <a:xfrm>
            <a:off x="1038628" y="2506359"/>
            <a:ext cx="1068589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从对应的项目管理工具中，下载脚手架；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修改脚手架项目，使其符合自己的要求；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按“新建文件夹”的步骤重新上传已修改好的项目。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5513CDE-5EA8-30B2-00E4-19EDCAFECE31}"/>
              </a:ext>
            </a:extLst>
          </p:cNvPr>
          <p:cNvSpPr txBox="1"/>
          <p:nvPr/>
        </p:nvSpPr>
        <p:spPr>
          <a:xfrm>
            <a:off x="1848683" y="4419600"/>
            <a:ext cx="8494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现在开始课堂练习，所有小组自行选出组长，创建项目并且让其它同学下载项目。</a:t>
            </a:r>
          </a:p>
        </p:txBody>
      </p:sp>
    </p:spTree>
    <p:extLst>
      <p:ext uri="{BB962C8B-B14F-4D97-AF65-F5344CB8AC3E}">
        <p14:creationId xmlns:p14="http://schemas.microsoft.com/office/powerpoint/2010/main" val="6054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准备工作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课堂练习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8628" y="1986177"/>
            <a:ext cx="10685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现在开始课堂练习，所有小组自行选出组长，创建项目并且让其它同学下载项目。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A8D1EFE-2C08-5195-25F4-0E109E16A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908" y="2428529"/>
            <a:ext cx="1601051" cy="39725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B364E1-A63B-4FF8-5F56-714544355E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6114" y="2428529"/>
            <a:ext cx="2085714" cy="196190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D4327B64-683F-36AD-75B5-D04C75EA0EDD}"/>
              </a:ext>
            </a:extLst>
          </p:cNvPr>
          <p:cNvSpPr txBox="1"/>
          <p:nvPr/>
        </p:nvSpPr>
        <p:spPr>
          <a:xfrm>
            <a:off x="5149983" y="2445582"/>
            <a:ext cx="571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项目结构如图所示。</a:t>
            </a:r>
            <a:r>
              <a:rPr lang="en-US" altLang="zh-CN" dirty="0"/>
              <a:t>CS</a:t>
            </a:r>
            <a:r>
              <a:rPr lang="zh-CN" altLang="en-US" dirty="0"/>
              <a:t>文件里没有代码。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7EE7B919-6B8A-E68D-6985-189A96B73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4766" y="2879506"/>
            <a:ext cx="3685714" cy="160952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DBF98A22-DBD6-136C-EB6D-17833BC7B2F1}"/>
              </a:ext>
            </a:extLst>
          </p:cNvPr>
          <p:cNvSpPr txBox="1"/>
          <p:nvPr/>
        </p:nvSpPr>
        <p:spPr>
          <a:xfrm>
            <a:off x="2876114" y="4824358"/>
            <a:ext cx="5035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有任何问题请举手提问，本次练习持续</a:t>
            </a:r>
            <a:r>
              <a:rPr lang="en-US" altLang="zh-CN" dirty="0"/>
              <a:t>15</a:t>
            </a:r>
            <a:r>
              <a:rPr lang="zh-CN" altLang="en-US" dirty="0"/>
              <a:t>分钟。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7449B19-1139-7829-E6F5-770212A25513}"/>
              </a:ext>
            </a:extLst>
          </p:cNvPr>
          <p:cNvSpPr txBox="1"/>
          <p:nvPr/>
        </p:nvSpPr>
        <p:spPr>
          <a:xfrm>
            <a:off x="2876114" y="5233514"/>
            <a:ext cx="640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如果有</a:t>
            </a:r>
            <a:r>
              <a:rPr lang="en-US" altLang="zh-CN" dirty="0"/>
              <a:t>Git</a:t>
            </a:r>
            <a:r>
              <a:rPr lang="zh-CN" altLang="en-US" dirty="0"/>
              <a:t>使用经验的同学，也可以使用</a:t>
            </a:r>
            <a:r>
              <a:rPr lang="en-US" altLang="zh-CN" dirty="0"/>
              <a:t>Fork</a:t>
            </a:r>
            <a:r>
              <a:rPr lang="zh-CN" altLang="en-US" dirty="0"/>
              <a:t>的形式创建项目。</a:t>
            </a:r>
          </a:p>
        </p:txBody>
      </p:sp>
    </p:spTree>
    <p:extLst>
      <p:ext uri="{BB962C8B-B14F-4D97-AF65-F5344CB8AC3E}">
        <p14:creationId xmlns:p14="http://schemas.microsoft.com/office/powerpoint/2010/main" val="297553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U5NjM4NmJjNzJiMzBlOTQzODViNzc1OWZhZDA2NWUifQ=="/>
  <p:tag name="KSO_WPP_MARK_KEY" val="c810e0e7-3491-4994-9f68-82e6dfba181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Regular"/>
        <a:ea typeface="思源黑体 CN Regular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1866</TotalTime>
  <Words>1148</Words>
  <Application>Microsoft Office PowerPoint</Application>
  <PresentationFormat>宽屏</PresentationFormat>
  <Paragraphs>162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思源黑体 CN Regular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懒猫不减肥</dc:creator>
  <cp:lastModifiedBy>tf337</cp:lastModifiedBy>
  <cp:revision>236</cp:revision>
  <dcterms:created xsi:type="dcterms:W3CDTF">2020-12-30T07:28:00Z</dcterms:created>
  <dcterms:modified xsi:type="dcterms:W3CDTF">2023-10-24T02:25:15Z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D2728166A0FC4A0D8FC91A831DD064BF</vt:lpwstr>
  </property>
  <property fmtid="{D5CDD505-2E9C-101B-9397-08002B2CF9AE}" pid="3" name="KSOProductBuildVer">
    <vt:lpwstr>2052-11.1.0.14309</vt:lpwstr>
  </property>
</Properties>
</file>